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5" r:id="rId9"/>
    <p:sldId id="264" r:id="rId10"/>
    <p:sldId id="265" r:id="rId11"/>
    <p:sldId id="258" r:id="rId12"/>
    <p:sldId id="267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7"/>
    <p:restoredTop sz="94668"/>
  </p:normalViewPr>
  <p:slideViewPr>
    <p:cSldViewPr snapToGrid="0">
      <p:cViewPr varScale="1">
        <p:scale>
          <a:sx n="126" d="100"/>
          <a:sy n="126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2006D0-3870-D543-8120-6D5208BA2741}" type="datetimeFigureOut">
              <a:rPr lang="en-US" smtClean="0"/>
              <a:t>5/13/25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962A7-DD2B-D149-B059-51BB46171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49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962A7-DD2B-D149-B059-51BB461714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1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3C1CB-9D68-3A8B-D513-2A5B7183D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809FF7-F59F-6B28-35C4-92F941BC5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E9BC-A0C9-4C6C-7CBC-0776823F3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C9A6A-626D-3AC8-F4C7-999F7E8C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5B529-F3AB-7894-5FBF-38D46B5D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3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C907F-E3DD-4CBF-1139-8074AF00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E80F8-E847-0658-8EE0-D9543253D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1A3C3-4D87-26DC-E4E5-C395775F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9DA1E-A178-FD9D-D5B6-4CBF2468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44F5F-FDEA-DB47-5B3A-31BC22EBF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99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087093-6712-8751-185C-5FF6A83D50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3FA5AF-CDFB-2BE3-B4F7-BE032356D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338DF-1EB5-6A10-7341-1E89E649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F3136-0580-C251-CAC8-4B095397D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46DB1-8D86-60EC-3DEF-06807303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45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ECC6C-A06E-2E49-15BC-3997B82B4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F6A0E-DCDE-BA5E-C862-544C5A492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0CA53-566B-DC54-FEA5-4C83085B2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FAD5E-F025-896E-C244-35F7040A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6B29E-5F34-ADA6-46DF-334CEA78A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14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E454-1F67-5A0A-1399-9691E329B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D1AD7-F778-3488-8B2F-27835A828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D242B-1A66-64DF-5D4E-EFD3A8231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2E92B-90B9-1938-8802-57FD3D184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77C9B-7118-7D4B-0763-592054D3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76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9AE5-8DB2-EB65-BF7E-12154D52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0BA50-B2D0-21BF-E629-9E104966C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32819-4B11-AF3B-DCA8-16F41ADCE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B3F1E-53C1-9ED8-2FDE-BADB10E7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EE2A5-C6C1-84DC-8D8B-DBE72A4A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A45E44-4F0B-0CF0-7806-BEF49CBA0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55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5655-2AA7-77B0-3D36-2EC12CDC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B0726-630B-AA51-37A0-23CCCDBB2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0AD26-AEA2-E598-E103-F0AEF496B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13E10-01DE-FBC8-6760-F56C5A2986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2F18DB-4C31-E9FA-39DE-1529C5805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670FC8-F190-57EB-1036-13E9CB90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73C7FD-5ECA-6E33-749C-C5AC18C7F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0B3800-9C45-769F-25DF-2048260BF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1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A8D2F-388C-92FA-2DEE-1A998EC3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FAB78-14DD-9482-33D3-24CBEB8C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A70B21-136E-14EC-9BF3-48ED94C19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56A59-05AE-2498-69DD-A0AF54FC3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72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2BAFE1-F9F9-90BC-D004-E25ADBB6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EB166-C400-6FE3-7AAD-9F0C05544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B80E4-F568-C1CF-BC3D-C5EDB94D9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60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306E-42CA-BB6E-154C-3E80C064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3EF30-C46A-83F7-3DC7-2C8F467DD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7096A-F15C-6398-CEE1-9BB6A932F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79116-38B5-F879-4FA3-362DE4842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064EC-0FA2-E89E-BD12-0F1BD8F9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0B286-B32B-619C-9C75-77CDF17DF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67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396E1-D207-FC95-BB0B-46A70E3E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105659-AD6F-C7A7-13EC-69BE235F62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57C3C-A8C9-6D96-8588-F8060BCB6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04343-BC42-B0CC-060D-753DC693F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48AF0-F8DF-19CC-CE06-1748C88CC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EF5E53-6454-F285-372F-20A6EE6B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64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452AA-F77B-7E36-EC44-24C25A815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F8836-0800-7364-7FA1-B8A5A7B7A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43020-9D8F-2B9C-096F-36695C425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560489-20AE-624F-9310-D955B93A63CA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9D6CE-00E7-D867-E273-7D44B812E6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2D54C-1842-646F-D4B3-5F3FE77A9A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FE024D-CE6B-ED4C-BE87-2EC6A73FC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2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3B56E-2607-86F6-9F8A-2B93975BB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7700" dirty="0"/>
              <a:t>Causal Inference </a:t>
            </a:r>
            <a:br>
              <a:rPr lang="en-US" sz="7700" dirty="0"/>
            </a:br>
            <a:r>
              <a:rPr lang="en-US" sz="7700" dirty="0"/>
              <a:t>In Machine Learning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20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934B2A-D73D-8FF6-AFF6-6BE4868E7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of blue and orange lines&#10;&#10;AI-generated content may be incorrect.">
            <a:extLst>
              <a:ext uri="{FF2B5EF4-FFF2-40B4-BE49-F238E27FC236}">
                <a16:creationId xmlns:a16="http://schemas.microsoft.com/office/drawing/2014/main" id="{F579C9D9-68F8-875C-975F-D884173C53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86" r="8815"/>
          <a:stretch/>
        </p:blipFill>
        <p:spPr>
          <a:xfrm>
            <a:off x="2793087" y="168550"/>
            <a:ext cx="9194350" cy="6520899"/>
          </a:xfrm>
          <a:prstGeom prst="rect">
            <a:avLst/>
          </a:prstGeom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7C487-B6F8-DED0-0461-EE88D0ABD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19" y="897343"/>
            <a:ext cx="4970195" cy="1899912"/>
          </a:xfrm>
        </p:spPr>
        <p:txBody>
          <a:bodyPr>
            <a:noAutofit/>
          </a:bodyPr>
          <a:lstStyle/>
          <a:p>
            <a:r>
              <a:rPr lang="en-IN" sz="3600" b="1" dirty="0"/>
              <a:t>Demo: Causal Inference: Does a Repo Rate Hike Lower Stock Returns?</a:t>
            </a:r>
            <a:br>
              <a:rPr lang="en-IN" sz="3600" b="1" dirty="0"/>
            </a:b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F9D52-E99B-9CBD-9628-C2D2612CA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05" y="2756998"/>
            <a:ext cx="4047435" cy="3742762"/>
          </a:xfrm>
        </p:spPr>
        <p:txBody>
          <a:bodyPr>
            <a:noAutofit/>
          </a:bodyPr>
          <a:lstStyle/>
          <a:p>
            <a:r>
              <a:rPr lang="en-IN" sz="2200" dirty="0">
                <a:effectLst/>
              </a:rPr>
              <a:t>How to find if a repo rate hike causes lower stock returns.</a:t>
            </a:r>
          </a:p>
          <a:p>
            <a:r>
              <a:rPr lang="en-IN" sz="2200" dirty="0">
                <a:effectLst/>
              </a:rPr>
              <a:t>We compare two groups (stocks with and without a rate hike) before and after the hike to see the real effect.</a:t>
            </a:r>
          </a:p>
          <a:p>
            <a:r>
              <a:rPr lang="en-IN" sz="2200" dirty="0">
                <a:effectLst/>
              </a:rPr>
              <a:t>Difference-in-Differences (</a:t>
            </a:r>
            <a:r>
              <a:rPr lang="en-IN" sz="2200" dirty="0" err="1">
                <a:effectLst/>
              </a:rPr>
              <a:t>DiD</a:t>
            </a:r>
            <a:r>
              <a:rPr lang="en-IN" sz="2200" dirty="0">
                <a:effectLst/>
              </a:rPr>
              <a:t>) helps us find the true cause by removing other influences.</a:t>
            </a:r>
          </a:p>
          <a:p>
            <a:endParaRPr lang="en-IN" sz="2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81711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aph with blue and orange lines&#10;&#10;AI-generated content may be incorrect.">
            <a:extLst>
              <a:ext uri="{FF2B5EF4-FFF2-40B4-BE49-F238E27FC236}">
                <a16:creationId xmlns:a16="http://schemas.microsoft.com/office/drawing/2014/main" id="{F210722F-71C3-4607-603D-E632840F77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4" r="10623"/>
          <a:stretch/>
        </p:blipFill>
        <p:spPr>
          <a:xfrm>
            <a:off x="2522358" y="166264"/>
            <a:ext cx="966964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6F795C-0592-DCF9-026D-B7B384A5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4288"/>
            <a:ext cx="5257800" cy="1899911"/>
          </a:xfrm>
        </p:spPr>
        <p:txBody>
          <a:bodyPr>
            <a:noAutofit/>
          </a:bodyPr>
          <a:lstStyle/>
          <a:p>
            <a:r>
              <a:rPr lang="en-IN" sz="3600" b="1" dirty="0"/>
              <a:t>What is </a:t>
            </a:r>
            <a:r>
              <a:rPr lang="en-IN" sz="3600" b="1" dirty="0" err="1"/>
              <a:t>DiD</a:t>
            </a:r>
            <a:r>
              <a:rPr lang="en-IN" sz="3600" b="1" dirty="0"/>
              <a:t>?</a:t>
            </a:r>
            <a:r>
              <a:rPr lang="en-IN" sz="3600" dirty="0"/>
              <a:t>:</a:t>
            </a:r>
            <a:br>
              <a:rPr lang="en-IN" sz="3600" dirty="0"/>
            </a:br>
            <a:br>
              <a:rPr lang="en-IN" sz="3600" dirty="0"/>
            </a:br>
            <a:endParaRPr lang="en-US" sz="3600" dirty="0"/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4BB6376C-B612-A02E-DA32-78817FA22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234" y="1822175"/>
            <a:ext cx="5459731" cy="4257535"/>
          </a:xfrm>
        </p:spPr>
        <p:txBody>
          <a:bodyPr>
            <a:normAutofit fontScale="92500" lnSpcReduction="10000"/>
          </a:bodyPr>
          <a:lstStyle/>
          <a:p>
            <a:r>
              <a:rPr lang="en-IN" sz="2500" b="1" dirty="0"/>
              <a:t>Compares changes in stock returns between:</a:t>
            </a:r>
          </a:p>
          <a:p>
            <a:pPr>
              <a:buFont typeface="Wingdings" pitchFamily="2" charset="2"/>
              <a:buChar char="Ø"/>
            </a:pPr>
            <a:r>
              <a:rPr lang="en-IN" sz="2500" b="1" dirty="0"/>
              <a:t>Treatment group: </a:t>
            </a:r>
            <a:r>
              <a:rPr lang="en-IN" sz="2500" dirty="0"/>
              <a:t>Stocks affected by rate hike.</a:t>
            </a:r>
          </a:p>
          <a:p>
            <a:pPr>
              <a:buFont typeface="Wingdings" pitchFamily="2" charset="2"/>
              <a:buChar char="Ø"/>
            </a:pPr>
            <a:r>
              <a:rPr lang="en-IN" sz="2500" b="1" dirty="0"/>
              <a:t>Control group: </a:t>
            </a:r>
            <a:r>
              <a:rPr lang="en-IN" sz="2500" dirty="0"/>
              <a:t>Stocks not affected.</a:t>
            </a:r>
          </a:p>
          <a:p>
            <a:pPr>
              <a:buFont typeface="Wingdings" pitchFamily="2" charset="2"/>
              <a:buChar char="Ø"/>
            </a:pPr>
            <a:r>
              <a:rPr lang="en-IN" sz="2500" b="1" dirty="0"/>
              <a:t>Before vs. After: </a:t>
            </a:r>
            <a:r>
              <a:rPr lang="en-IN" sz="2500" dirty="0"/>
              <a:t>Pre- and post-rate hike periods.</a:t>
            </a:r>
          </a:p>
          <a:p>
            <a:pPr>
              <a:buFont typeface="Wingdings" pitchFamily="2" charset="2"/>
              <a:buChar char="Ø"/>
            </a:pPr>
            <a:endParaRPr lang="en-IN" sz="2500" dirty="0"/>
          </a:p>
          <a:p>
            <a:r>
              <a:rPr lang="en-IN" sz="2500" b="1" dirty="0">
                <a:effectLst/>
              </a:rPr>
              <a:t>Why </a:t>
            </a:r>
            <a:r>
              <a:rPr lang="en-IN" sz="2500" b="1" dirty="0" err="1">
                <a:effectLst/>
              </a:rPr>
              <a:t>DiD</a:t>
            </a:r>
            <a:r>
              <a:rPr lang="en-IN" sz="2500" b="1" dirty="0">
                <a:effectLst/>
              </a:rPr>
              <a:t>? </a:t>
            </a:r>
          </a:p>
          <a:p>
            <a:pPr marL="0" indent="0">
              <a:buNone/>
            </a:pPr>
            <a:r>
              <a:rPr lang="en-IN" sz="2500" dirty="0">
                <a:effectLst/>
              </a:rPr>
              <a:t>Isolates causal effect, removes external trends.</a:t>
            </a:r>
          </a:p>
          <a:p>
            <a:pPr>
              <a:buFont typeface="Wingdings" pitchFamily="2" charset="2"/>
              <a:buChar char="Ø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100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2AA917-C3C9-6ECB-26B3-7E1BBA587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9F820-2863-2D29-57A9-373F53CD9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0: Import Necessary Libraries</a:t>
            </a:r>
          </a:p>
        </p:txBody>
      </p:sp>
      <p:pic>
        <p:nvPicPr>
          <p:cNvPr id="6" name="Content Placeholder 5" descr="A black screen with blue and yellow text&#10;&#10;AI-generated content may be incorrect.">
            <a:extLst>
              <a:ext uri="{FF2B5EF4-FFF2-40B4-BE49-F238E27FC236}">
                <a16:creationId xmlns:a16="http://schemas.microsoft.com/office/drawing/2014/main" id="{115C63F5-A858-F389-ABF1-AB9135C05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5307" y="1675227"/>
            <a:ext cx="8701385" cy="43941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DFDAE3-CC8F-0850-7426-152824093E8C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108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0AABC4-9614-A62E-769C-21CC7D1CC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8089D3-8800-DAB5-BFFD-68459FEB3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1: Create simple dummy data</a:t>
            </a:r>
          </a:p>
        </p:txBody>
      </p:sp>
      <p:pic>
        <p:nvPicPr>
          <p:cNvPr id="5" name="Content Placeholder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608C9BF0-F65E-35BD-A3C9-315FCED3C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271" y="1949225"/>
            <a:ext cx="11767457" cy="39715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C73C7B-E9B8-CD96-39E1-0C8561891083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81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F530F9-E663-41F8-D6AD-222F03333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9BF1E-78F0-E6F4-D193-5FA7ACC5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2: Calculate </a:t>
            </a:r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DiD</a:t>
            </a:r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Manually</a:t>
            </a:r>
          </a:p>
        </p:txBody>
      </p:sp>
      <p:pic>
        <p:nvPicPr>
          <p:cNvPr id="10" name="Content Placeholder 9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67FD127-A302-EEED-916D-3976B2EFE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627" y="1728735"/>
            <a:ext cx="10905066" cy="4307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B39EF7-420F-1635-67CA-117DAADC90F3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08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149E87-D396-64AB-4655-C58DE5664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B2D46B-A296-E3AC-4543-901A06ACD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3: Plot 1 - Stock chart over time</a:t>
            </a:r>
          </a:p>
        </p:txBody>
      </p:sp>
      <p:pic>
        <p:nvPicPr>
          <p:cNvPr id="22" name="Picture 21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C6E3E851-1D39-1210-10C1-E972799F0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43" y="1673811"/>
            <a:ext cx="11677914" cy="4612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29E7E1-665A-E427-0706-930D0575064B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AutoShape 2">
            <a:extLst>
              <a:ext uri="{FF2B5EF4-FFF2-40B4-BE49-F238E27FC236}">
                <a16:creationId xmlns:a16="http://schemas.microsoft.com/office/drawing/2014/main" id="{FE825FB3-C100-D160-E70F-D4BB29C7CA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36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7E50BE-6A30-F5CF-8450-510621BE1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16234-DBD2-749A-7815-BF09FB35A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4: Plot 2 - Original summary 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C64A69-EDFA-EB8A-87B2-F6F762DBB4C8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6" name="Content Placeholder 1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BECF8C29-F6BC-9680-8D88-E16106C78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233" y="1592100"/>
            <a:ext cx="11713534" cy="4940780"/>
          </a:xfrm>
        </p:spPr>
      </p:pic>
    </p:spTree>
    <p:extLst>
      <p:ext uri="{BB962C8B-B14F-4D97-AF65-F5344CB8AC3E}">
        <p14:creationId xmlns:p14="http://schemas.microsoft.com/office/powerpoint/2010/main" val="1417783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E13843-B29D-707B-3624-CC16F0020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B09464-9564-0921-4F71-9DB8522B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8A390-5A80-3CC6-421D-F7763F8C2B93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E6DFD9-50A0-2D4F-F30B-F82685B06A3B}"/>
              </a:ext>
            </a:extLst>
          </p:cNvPr>
          <p:cNvSpPr txBox="1"/>
          <p:nvPr/>
        </p:nvSpPr>
        <p:spPr>
          <a:xfrm>
            <a:off x="0" y="2505934"/>
            <a:ext cx="20776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5"/>
              </a:spcBef>
              <a:buNone/>
            </a:pPr>
            <a:r>
              <a:rPr lang="en-IN" sz="1800" b="1" dirty="0">
                <a:effectLst/>
                <a:latin typeface="Courier New" panose="02070309020205020404" pitchFamily="49" charset="0"/>
              </a:rPr>
              <a:t>Causal Effect of Repo Rate Hike: </a:t>
            </a:r>
            <a:r>
              <a:rPr lang="en-IN" sz="1800" dirty="0">
                <a:effectLst/>
                <a:latin typeface="Courier New" panose="02070309020205020404" pitchFamily="49" charset="0"/>
              </a:rPr>
              <a:t>-0.53% </a:t>
            </a:r>
          </a:p>
          <a:p>
            <a:pPr algn="l"/>
            <a:br>
              <a:rPr lang="en-IN" b="0" i="0" dirty="0">
                <a:solidFill>
                  <a:srgbClr val="E3E3E3"/>
                </a:solidFill>
                <a:effectLst/>
                <a:latin typeface="Roboto" panose="02000000000000000000" pitchFamily="2" charset="0"/>
              </a:rPr>
            </a:br>
            <a:endParaRPr lang="en-IN" b="0" i="0" dirty="0">
              <a:solidFill>
                <a:srgbClr val="E3E3E3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8724CB-A3C2-9F02-E536-F3F93E50B3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655" t="7567" r="7754" b="3215"/>
          <a:stretch/>
        </p:blipFill>
        <p:spPr>
          <a:xfrm>
            <a:off x="1851949" y="1488615"/>
            <a:ext cx="8376213" cy="52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95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F3CF85-9317-2B60-AA18-9828AD3E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1126E9-8879-E2B9-895C-23093D431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053F24-C67B-1EEC-7733-56468A12F83B}"/>
              </a:ext>
            </a:extLst>
          </p:cNvPr>
          <p:cNvSpPr txBox="1"/>
          <p:nvPr/>
        </p:nvSpPr>
        <p:spPr>
          <a:xfrm>
            <a:off x="3920490" y="937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D0D531-F37C-7D59-45EF-C41C586F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07" t="6162" r="6861" b="6159"/>
          <a:stretch/>
        </p:blipFill>
        <p:spPr>
          <a:xfrm>
            <a:off x="1837481" y="1499503"/>
            <a:ext cx="8517038" cy="526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09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6E3995-700E-47A6-7DE4-57F91FEDE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40385-0D05-60BE-7042-6A19800B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IN" sz="5400" b="1" dirty="0"/>
              <a:t>What’s Next for My Project?</a:t>
            </a:r>
            <a:endParaRPr lang="en-US" sz="5400" dirty="0"/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EADDE97C-DE42-A4EA-936E-360D05FCA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7" y="1177125"/>
            <a:ext cx="6224335" cy="5431536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200" b="1" dirty="0"/>
              <a:t>Current Demo</a:t>
            </a:r>
            <a:r>
              <a:rPr lang="en-IN" sz="2200" dirty="0"/>
              <a:t>: Shows if a repo rate hike causes lower stock returns using Difference-in-Differences (</a:t>
            </a:r>
            <a:r>
              <a:rPr lang="en-IN" sz="2200" dirty="0" err="1"/>
              <a:t>DiD</a:t>
            </a:r>
            <a:r>
              <a:rPr lang="en-IN" sz="2200" dirty="0"/>
              <a:t>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/>
              <a:t>What I Didn’t Include</a:t>
            </a:r>
            <a:r>
              <a:rPr lang="en-IN" sz="2200" dirty="0"/>
              <a:t>: Confounders (like inflation) that might affect stock returns. </a:t>
            </a:r>
            <a:r>
              <a:rPr lang="en-IN" sz="2200" b="1" dirty="0"/>
              <a:t>What’s Next</a:t>
            </a:r>
            <a:r>
              <a:rPr lang="en-IN" sz="2200" dirty="0"/>
              <a:t>: Add a confounder: Inflation (e.g., 2% on average).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Adjust stock returns for inflation (higher inflation slightly increases returns).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Control for inflation in </a:t>
            </a:r>
            <a:r>
              <a:rPr lang="en-IN" sz="2200" dirty="0" err="1"/>
              <a:t>DiD</a:t>
            </a:r>
            <a:r>
              <a:rPr lang="en-IN" sz="2200" dirty="0"/>
              <a:t> to find the true effect of the repo rate hike.</a:t>
            </a:r>
          </a:p>
          <a:p>
            <a:pPr>
              <a:buNone/>
            </a:pPr>
            <a:r>
              <a:rPr lang="en-IN" sz="2200" b="1" dirty="0"/>
              <a:t>Future Plan</a:t>
            </a:r>
            <a:r>
              <a:rPr lang="en-IN" sz="2200" dirty="0"/>
              <a:t>: Upgrade this for my final Machine Learning project and share it with you all!</a:t>
            </a:r>
            <a:endParaRPr lang="en-IN" sz="2200" dirty="0">
              <a:effectLst/>
            </a:endParaRPr>
          </a:p>
          <a:p>
            <a:endParaRPr lang="en-IN" sz="2200" dirty="0">
              <a:effectLst/>
            </a:endParaRPr>
          </a:p>
          <a:p>
            <a:pPr>
              <a:buFont typeface="Wingdings" pitchFamily="2" charset="2"/>
              <a:buChar char="Ø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62674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3A4DB-64C7-2A2F-5666-B9E77300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51625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N" sz="5400" b="1" dirty="0">
                <a:effectLst/>
              </a:rPr>
              <a:t>What is Causality?</a:t>
            </a:r>
            <a:endParaRPr lang="en-US" sz="5400" b="1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37F47-EAF3-EEC5-6867-DB75359A2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r>
              <a:rPr lang="en-IN" sz="25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Definition: </a:t>
            </a:r>
            <a:r>
              <a:rPr lang="en-IN" sz="25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Causality is about understanding how one thing causes another to happen.</a:t>
            </a:r>
          </a:p>
          <a:p>
            <a:endParaRPr lang="en-IN" sz="25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5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5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</a:t>
            </a:r>
          </a:p>
          <a:p>
            <a:pPr marL="0" indent="0">
              <a:buNone/>
            </a:pPr>
            <a:r>
              <a:rPr lang="en-IN" sz="25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Cause: </a:t>
            </a:r>
            <a:r>
              <a:rPr lang="en-IN" sz="25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Studying extra.</a:t>
            </a:r>
          </a:p>
          <a:p>
            <a:pPr marL="0" indent="0">
              <a:buNone/>
            </a:pPr>
            <a:r>
              <a:rPr lang="en-IN" sz="25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Effect: </a:t>
            </a:r>
            <a:r>
              <a:rPr lang="en-IN" sz="25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Getting good grades.</a:t>
            </a:r>
          </a:p>
          <a:p>
            <a:endParaRPr lang="en-US" sz="2200" dirty="0"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  <p:pic>
        <p:nvPicPr>
          <p:cNvPr id="5" name="Picture 4" descr="A collage of a person holding a paper and a book&#10;&#10;AI-generated content may be incorrect.">
            <a:extLst>
              <a:ext uri="{FF2B5EF4-FFF2-40B4-BE49-F238E27FC236}">
                <a16:creationId xmlns:a16="http://schemas.microsoft.com/office/drawing/2014/main" id="{4D44670D-E67C-1938-FAFD-CFE24C5406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12" r="16635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6904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B013CF-D0EF-9691-199B-8109AD238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D288D9-E4C7-49A2-12C5-872B9533D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FB31E17C-BBFD-E98A-784F-92F03A47B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294" y="4619624"/>
            <a:ext cx="4715409" cy="12961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Visit my website to learn more about my projects: </a:t>
            </a:r>
            <a:r>
              <a:rPr lang="en-US" sz="25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www.vaibhavkkm.com</a:t>
            </a:r>
            <a:endParaRPr lang="en-US" sz="2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4311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47B3E3-2D75-0380-7AC1-5790282F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C67C6-3F81-FE59-0C9B-1F62F423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IN" sz="5400" b="1" dirty="0">
                <a:effectLst/>
              </a:rPr>
              <a:t>What is Inference?</a:t>
            </a:r>
            <a:endParaRPr lang="en-US" sz="5400" b="1" dirty="0"/>
          </a:p>
        </p:txBody>
      </p:sp>
      <p:pic>
        <p:nvPicPr>
          <p:cNvPr id="16" name="Picture 15" descr="A person holding a paper&#10;&#10;AI-generated content may be incorrect.">
            <a:extLst>
              <a:ext uri="{FF2B5EF4-FFF2-40B4-BE49-F238E27FC236}">
                <a16:creationId xmlns:a16="http://schemas.microsoft.com/office/drawing/2014/main" id="{DCEC98BF-6CD0-A312-B51F-8FFC6F67DA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70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4117F-5EEA-35A2-470F-F10BD0AB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IN" sz="23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Definition: </a:t>
            </a:r>
            <a:r>
              <a:rPr lang="en-IN" sz="23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Inference is using data to make conclusions or predictions.</a:t>
            </a:r>
          </a:p>
          <a:p>
            <a:endParaRPr lang="en-IN" sz="23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If a student has really high grades (that’s the data), we might conclude that they studied hard.</a:t>
            </a:r>
            <a:endParaRPr lang="en-US" sz="2300" dirty="0"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37895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9BD9D3-DFD5-2CE8-EFE1-CF2B72C23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DA9A9-35E0-052E-5C00-E9F53911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IN" sz="3400" b="1">
                <a:effectLst/>
              </a:rPr>
              <a:t>What is Causal Inference?</a:t>
            </a:r>
            <a:endParaRPr lang="en-US" sz="3400" b="1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E793-AED9-F642-62C1-2198C2479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514600"/>
            <a:ext cx="4389120" cy="3584448"/>
          </a:xfrm>
        </p:spPr>
        <p:txBody>
          <a:bodyPr anchor="t">
            <a:noAutofit/>
          </a:bodyPr>
          <a:lstStyle/>
          <a:p>
            <a:r>
              <a:rPr lang="en-IN" sz="23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Definition: </a:t>
            </a:r>
            <a:r>
              <a:rPr lang="en-IN" sz="23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Causal inference is using data to figure out what causes what.</a:t>
            </a:r>
          </a:p>
          <a:p>
            <a:endParaRPr lang="en-IN" sz="2300" b="1" dirty="0"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</a:t>
            </a:r>
          </a:p>
          <a:p>
            <a:pPr marL="0" indent="0">
              <a:buNone/>
            </a:pPr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Data: 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Students who study extra get high grades.</a:t>
            </a:r>
          </a:p>
          <a:p>
            <a:pPr marL="0" indent="0">
              <a:buNone/>
            </a:pPr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Causal Inference: 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Studying extra causes better grades.</a:t>
            </a:r>
          </a:p>
        </p:txBody>
      </p:sp>
      <p:pic>
        <p:nvPicPr>
          <p:cNvPr id="12" name="Picture 11" descr="A collage of a person holding a paper and a book&#10;&#10;AI-generated content may be incorrect.">
            <a:extLst>
              <a:ext uri="{FF2B5EF4-FFF2-40B4-BE49-F238E27FC236}">
                <a16:creationId xmlns:a16="http://schemas.microsoft.com/office/drawing/2014/main" id="{E4348AFB-A651-6E79-92AA-0E4BC0F00C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077" r="15920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9261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92D58F-67BB-6703-BF3B-DC40DCDAF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868AA-867E-06C6-7993-BE3DF342C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Autofit/>
          </a:bodyPr>
          <a:lstStyle/>
          <a:p>
            <a:r>
              <a:rPr lang="en-IN" sz="5400" dirty="0">
                <a:effectLst/>
              </a:rPr>
              <a:t>Correlation is </a:t>
            </a:r>
            <a:r>
              <a:rPr lang="en-IN" sz="5400" b="1" dirty="0">
                <a:effectLst/>
              </a:rPr>
              <a:t>NOT</a:t>
            </a:r>
            <a:r>
              <a:rPr lang="en-IN" sz="5400" dirty="0">
                <a:effectLst/>
              </a:rPr>
              <a:t> Causation!!</a:t>
            </a:r>
            <a:endParaRPr lang="en-US" sz="5400" dirty="0"/>
          </a:p>
        </p:txBody>
      </p:sp>
      <p:sp>
        <p:nvSpPr>
          <p:cNvPr id="5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6D064-2735-BA68-B211-FA6A4F39B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IN" sz="23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What is Correlation? </a:t>
            </a:r>
            <a:r>
              <a:rPr lang="en-IN" sz="23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When two things seem related, but one doesn’t necessarily cause the other.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Kids with bigger shoe sizes read better. Does shoe size make them better readers?</a:t>
            </a:r>
          </a:p>
          <a:p>
            <a:endParaRPr lang="en-IN" sz="23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  <p:pic>
        <p:nvPicPr>
          <p:cNvPr id="11" name="Picture 10" descr="A baby sitting next to books and red shoes&#10;&#10;AI-generated content may be incorrect.">
            <a:extLst>
              <a:ext uri="{FF2B5EF4-FFF2-40B4-BE49-F238E27FC236}">
                <a16:creationId xmlns:a16="http://schemas.microsoft.com/office/drawing/2014/main" id="{90ABF805-0AC5-B3A2-D00D-A1AD8AD361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/>
        </p:blipFill>
        <p:spPr>
          <a:xfrm>
            <a:off x="6099048" y="707787"/>
            <a:ext cx="5458968" cy="544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25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7DC197-5DD8-C30F-70F6-FBBC52772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992255-C075-94B1-EE8A-A19CED926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474" y="723899"/>
            <a:ext cx="6899606" cy="1495425"/>
          </a:xfrm>
        </p:spPr>
        <p:txBody>
          <a:bodyPr>
            <a:noAutofit/>
          </a:bodyPr>
          <a:lstStyle/>
          <a:p>
            <a:r>
              <a:rPr lang="en-IN" sz="5400" b="1" dirty="0">
                <a:effectLst/>
              </a:rPr>
              <a:t>Why Does Causal Inference Matter?</a:t>
            </a:r>
            <a:endParaRPr lang="en-US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A9F00-F0D7-B356-3F59-6AA34DE81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20" y="2405067"/>
            <a:ext cx="6520927" cy="37290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Causal inference helps us understand what causes things to happen, so we can make better decisions.</a:t>
            </a:r>
            <a:r>
              <a:rPr lang="en-US" sz="24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 </a:t>
            </a:r>
          </a:p>
          <a:p>
            <a:pPr marL="0" indent="0">
              <a:buNone/>
            </a:pPr>
            <a:endParaRPr lang="en-US" sz="24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pPr marL="0" indent="0">
              <a:buNone/>
            </a:pPr>
            <a:r>
              <a:rPr lang="en-US" sz="24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Medicine</a:t>
            </a:r>
            <a:r>
              <a:rPr lang="en-US" sz="24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Does a medicine really help people feel better? </a:t>
            </a:r>
          </a:p>
          <a:p>
            <a:pPr marL="0" indent="0">
              <a:buNone/>
            </a:pPr>
            <a:r>
              <a:rPr lang="en-US" sz="24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Marketing</a:t>
            </a:r>
            <a:r>
              <a:rPr lang="en-US" sz="24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Does an advertisement make people buy a product? </a:t>
            </a:r>
          </a:p>
          <a:p>
            <a:pPr marL="0" indent="0">
              <a:buNone/>
            </a:pPr>
            <a:r>
              <a:rPr lang="en-US" sz="2400" b="1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Policy-Making</a:t>
            </a:r>
            <a:r>
              <a:rPr lang="en-US" sz="24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Does a new law make the economy stronger?</a:t>
            </a:r>
          </a:p>
          <a:p>
            <a:pPr marL="0" indent="0">
              <a:buNone/>
            </a:pPr>
            <a:endParaRPr lang="en-IN" sz="24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  <p:pic>
        <p:nvPicPr>
          <p:cNvPr id="4" name="Content Placeholder 4" descr="A collage of people in a store&#10;&#10;AI-generated content may be incorrect.">
            <a:extLst>
              <a:ext uri="{FF2B5EF4-FFF2-40B4-BE49-F238E27FC236}">
                <a16:creationId xmlns:a16="http://schemas.microsoft.com/office/drawing/2014/main" id="{3EC8F01B-2699-31AF-03B5-ED4F5A7067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831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3404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794A2F-8419-2A3E-41E6-F6A3D4D75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6092D-5CD5-EFE6-9F6F-5CFA6F71E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455920" cy="1956841"/>
          </a:xfrm>
        </p:spPr>
        <p:txBody>
          <a:bodyPr anchor="b">
            <a:noAutofit/>
          </a:bodyPr>
          <a:lstStyle/>
          <a:p>
            <a:r>
              <a:rPr lang="en-IN" sz="4500" b="1" dirty="0">
                <a:effectLst/>
              </a:rPr>
              <a:t>How Does Causal Inference Fit in Machine Learning?</a:t>
            </a:r>
            <a:endParaRPr lang="en-US" sz="4500" b="1" dirty="0"/>
          </a:p>
        </p:txBody>
      </p:sp>
      <p:sp>
        <p:nvSpPr>
          <p:cNvPr id="7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F53EC-3310-E7FC-7356-D2BB043BD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79" y="2915457"/>
            <a:ext cx="5177625" cy="3320668"/>
          </a:xfrm>
        </p:spPr>
        <p:txBody>
          <a:bodyPr>
            <a:noAutofit/>
          </a:bodyPr>
          <a:lstStyle/>
          <a:p>
            <a:r>
              <a:rPr lang="en-IN" sz="23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Machine learning usually predicts what will happen, but causal inference explains why it happens.</a:t>
            </a:r>
          </a:p>
          <a:p>
            <a:endParaRPr lang="en-IN" sz="23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 Traditional machine learning might say, ‘This person will be healthy.’ But causal inference asks, ‘Why are they healthy? Is it because they exercise regularly?’</a:t>
            </a:r>
          </a:p>
        </p:txBody>
      </p:sp>
      <p:pic>
        <p:nvPicPr>
          <p:cNvPr id="6" name="Picture 5" descr="A person and person sitting at a desk&#10;&#10;AI-generated content may be incorrect.">
            <a:extLst>
              <a:ext uri="{FF2B5EF4-FFF2-40B4-BE49-F238E27FC236}">
                <a16:creationId xmlns:a16="http://schemas.microsoft.com/office/drawing/2014/main" id="{379FE3A0-3135-2BBA-69AA-1BEA993885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15735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A654D7-DD12-3AD8-EB16-61DF88613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B4A90EB4-23A7-8DE0-7A11-056EE568A3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A396AE-B713-D81A-EF5B-39FDF4E20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455920" cy="1956841"/>
          </a:xfrm>
        </p:spPr>
        <p:txBody>
          <a:bodyPr anchor="b">
            <a:noAutofit/>
          </a:bodyPr>
          <a:lstStyle/>
          <a:p>
            <a:r>
              <a:rPr lang="en-IN" sz="4500" b="1" dirty="0">
                <a:effectLst/>
              </a:rPr>
              <a:t>How Does Causal Inference Fit in Machine Learning?</a:t>
            </a:r>
            <a:endParaRPr lang="en-US" sz="4500" b="1" dirty="0"/>
          </a:p>
        </p:txBody>
      </p:sp>
      <p:sp>
        <p:nvSpPr>
          <p:cNvPr id="72" name="sketchy line">
            <a:extLst>
              <a:ext uri="{FF2B5EF4-FFF2-40B4-BE49-F238E27FC236}">
                <a16:creationId xmlns:a16="http://schemas.microsoft.com/office/drawing/2014/main" id="{5DE6364F-4C18-CD32-ADAD-8F618E4FA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5FC0-3DE0-EEAE-561A-261AE1E85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79" y="2915457"/>
            <a:ext cx="5177625" cy="3320668"/>
          </a:xfrm>
        </p:spPr>
        <p:txBody>
          <a:bodyPr>
            <a:noAutofit/>
          </a:bodyPr>
          <a:lstStyle/>
          <a:p>
            <a:r>
              <a:rPr lang="en-IN" sz="2300" dirty="0">
                <a:effectLst/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Machine learning usually predicts what will happen, but causal inference explains why it happens.</a:t>
            </a:r>
          </a:p>
          <a:p>
            <a:endParaRPr lang="en-IN" sz="2300" dirty="0">
              <a:effectLst/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  <a:p>
            <a:r>
              <a:rPr lang="en-IN" sz="23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Example</a:t>
            </a:r>
            <a:r>
              <a:rPr lang="en-IN" sz="23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:  Traditional machine learning might say, ‘This person will be healthy.’ But causal inference asks, ‘Why are they healthy? Is it because they exercise regularly?’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571A47-8F0C-0A10-A9BA-ACA384138DA9}"/>
              </a:ext>
            </a:extLst>
          </p:cNvPr>
          <p:cNvSpPr txBox="1">
            <a:spLocks/>
          </p:cNvSpPr>
          <p:nvPr/>
        </p:nvSpPr>
        <p:spPr>
          <a:xfrm>
            <a:off x="6374295" y="325369"/>
            <a:ext cx="5177625" cy="33206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300" b="1" dirty="0"/>
              <a:t>Machine learning predicts what will happen</a:t>
            </a:r>
            <a:r>
              <a:rPr lang="en-IN" sz="2300" dirty="0"/>
              <a:t>: A machine learning model can predict that it will rain this afternoon with 80% confidence, based on patterns in historical weather data..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300" b="1" dirty="0"/>
              <a:t>Causal inference explains why it happens</a:t>
            </a:r>
            <a:r>
              <a:rPr lang="en-IN" sz="2300" dirty="0"/>
              <a:t>: Causal inference would dig deeper to explain that the rain is likely because a cold front (a cause) is moving in, lowering the temperature and increasing humidity, which leads to condensation and rainfall.</a:t>
            </a:r>
          </a:p>
          <a:p>
            <a:r>
              <a:rPr lang="en-IN" sz="2300" dirty="0">
                <a:effectLst/>
              </a:rPr>
              <a:t>So, machine learning gives you the "what" (rain is coming), while causal inference provides the "why" (a cold front is causing it).</a:t>
            </a:r>
          </a:p>
          <a:p>
            <a:endParaRPr lang="en-IN" sz="2300" dirty="0"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79313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0669E-37C8-31C9-FE77-67E04CFEA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CC6E31-145E-FB29-E606-1421A3CC5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3" t="-1" r="33109" b="30621"/>
          <a:stretch/>
        </p:blipFill>
        <p:spPr>
          <a:xfrm>
            <a:off x="4742272" y="702835"/>
            <a:ext cx="7308380" cy="5474128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288A1-D5E4-363E-ABF7-00365AE7E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476" y="415925"/>
            <a:ext cx="5114244" cy="1899912"/>
          </a:xfrm>
        </p:spPr>
        <p:txBody>
          <a:bodyPr>
            <a:noAutofit/>
          </a:bodyPr>
          <a:lstStyle/>
          <a:p>
            <a:r>
              <a:rPr lang="en-IN" sz="4300" b="1" dirty="0">
                <a:effectLst/>
              </a:rPr>
              <a:t>Where is Causal Inference Used in Machine Learning?</a:t>
            </a:r>
            <a:endParaRPr lang="en-US" sz="43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D0A2B-107D-02AA-0470-63087AE8A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32" y="2434201"/>
            <a:ext cx="4213925" cy="3742762"/>
          </a:xfrm>
        </p:spPr>
        <p:txBody>
          <a:bodyPr>
            <a:normAutofit/>
          </a:bodyPr>
          <a:lstStyle/>
          <a:p>
            <a:r>
              <a:rPr lang="en-IN" sz="20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Applications:</a:t>
            </a:r>
            <a:r>
              <a:rPr lang="en-IN" sz="20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 Personalized Recommendations: Suggest movies or products people will love.</a:t>
            </a:r>
          </a:p>
          <a:p>
            <a:r>
              <a:rPr lang="en-IN" sz="20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A/B Testing:</a:t>
            </a:r>
            <a:r>
              <a:rPr lang="en-IN" sz="20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 Find out if a new website design causes more clicks.</a:t>
            </a:r>
          </a:p>
          <a:p>
            <a:r>
              <a:rPr lang="en-IN" sz="2000" b="1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Healthcare Interventions:</a:t>
            </a:r>
            <a:r>
              <a:rPr lang="en-IN" sz="2000" dirty="0"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 Check if a treatment causes better health.</a:t>
            </a:r>
          </a:p>
        </p:txBody>
      </p:sp>
    </p:spTree>
    <p:extLst>
      <p:ext uri="{BB962C8B-B14F-4D97-AF65-F5344CB8AC3E}">
        <p14:creationId xmlns:p14="http://schemas.microsoft.com/office/powerpoint/2010/main" val="1790901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778</Words>
  <Application>Microsoft Macintosh PowerPoint</Application>
  <PresentationFormat>Widescreen</PresentationFormat>
  <Paragraphs>71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Adelle Sans Devanagari</vt:lpstr>
      <vt:lpstr>Aptos</vt:lpstr>
      <vt:lpstr>Aptos Display</vt:lpstr>
      <vt:lpstr>Arial</vt:lpstr>
      <vt:lpstr>Calibri</vt:lpstr>
      <vt:lpstr>Courier New</vt:lpstr>
      <vt:lpstr>Roboto</vt:lpstr>
      <vt:lpstr>Wingdings</vt:lpstr>
      <vt:lpstr>Office Theme</vt:lpstr>
      <vt:lpstr>Causal Inference  In Machine Learning</vt:lpstr>
      <vt:lpstr>What is Causality?</vt:lpstr>
      <vt:lpstr>What is Inference?</vt:lpstr>
      <vt:lpstr>What is Causal Inference?</vt:lpstr>
      <vt:lpstr>Correlation is NOT Causation!!</vt:lpstr>
      <vt:lpstr>Why Does Causal Inference Matter?</vt:lpstr>
      <vt:lpstr>How Does Causal Inference Fit in Machine Learning?</vt:lpstr>
      <vt:lpstr>How Does Causal Inference Fit in Machine Learning?</vt:lpstr>
      <vt:lpstr>Where is Causal Inference Used in Machine Learning?</vt:lpstr>
      <vt:lpstr>Demo: Causal Inference: Does a Repo Rate Hike Lower Stock Returns? </vt:lpstr>
      <vt:lpstr>What is DiD?:  </vt:lpstr>
      <vt:lpstr>Step 0: Import Necessary Libraries</vt:lpstr>
      <vt:lpstr>Step 1: Create simple dummy data</vt:lpstr>
      <vt:lpstr>Step 2: Calculate DiD Manually</vt:lpstr>
      <vt:lpstr>Step 3: Plot 1 - Stock chart over time</vt:lpstr>
      <vt:lpstr>Step 4: Plot 2 - Original summary plot</vt:lpstr>
      <vt:lpstr>Output</vt:lpstr>
      <vt:lpstr>Output</vt:lpstr>
      <vt:lpstr>What’s Next for My Project?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Vaibhav Mangroliya</dc:creator>
  <cp:lastModifiedBy>Vaibhav Mangroliya</cp:lastModifiedBy>
  <cp:revision>141</cp:revision>
  <dcterms:created xsi:type="dcterms:W3CDTF">2025-05-12T15:08:06Z</dcterms:created>
  <dcterms:modified xsi:type="dcterms:W3CDTF">2025-05-13T08:52:40Z</dcterms:modified>
</cp:coreProperties>
</file>

<file path=docProps/thumbnail.jpeg>
</file>